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63" r:id="rId2"/>
    <p:sldId id="256" r:id="rId3"/>
    <p:sldId id="257" r:id="rId4"/>
    <p:sldId id="258" r:id="rId5"/>
    <p:sldId id="259" r:id="rId6"/>
    <p:sldId id="261" r:id="rId7"/>
    <p:sldId id="260" r:id="rId8"/>
    <p:sldId id="262" r:id="rId9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2692" autoAdjust="0"/>
    <p:restoredTop sz="94660"/>
  </p:normalViewPr>
  <p:slideViewPr>
    <p:cSldViewPr>
      <p:cViewPr varScale="1">
        <p:scale>
          <a:sx n="87" d="100"/>
          <a:sy n="87" d="100"/>
        </p:scale>
        <p:origin x="-86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331CB19-19AB-425C-ACB6-2273B89FF194}" type="datetimeFigureOut">
              <a:rPr lang="es-ES" smtClean="0"/>
              <a:pPr/>
              <a:t>19/11/2012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B708060-9899-46F2-BE42-CE934AA2CADA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524088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708060-9899-46F2-BE42-CE934AA2CADA}" type="slidenum">
              <a:rPr lang="es-ES" smtClean="0"/>
              <a:pPr/>
              <a:t>1</a:t>
            </a:fld>
            <a:endParaRPr lang="es-E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708060-9899-46F2-BE42-CE934AA2CADA}" type="slidenum">
              <a:rPr lang="es-ES" smtClean="0"/>
              <a:pPr/>
              <a:t>2</a:t>
            </a:fld>
            <a:endParaRPr lang="es-E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CO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708060-9899-46F2-BE42-CE934AA2CADA}" type="slidenum">
              <a:rPr lang="es-ES" smtClean="0"/>
              <a:pPr/>
              <a:t>3</a:t>
            </a:fld>
            <a:endParaRPr lang="es-E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708060-9899-46F2-BE42-CE934AA2CADA}" type="slidenum">
              <a:rPr lang="es-ES" smtClean="0"/>
              <a:pPr/>
              <a:t>8</a:t>
            </a:fld>
            <a:endParaRPr lang="es-E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jpe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6 Imagen" descr="ATRAS.jpg">
            <a:hlinkClick r:id="" action="ppaction://hlinkshowjump?jump=previousslide"/>
          </p:cNvPr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179512" y="3356992"/>
            <a:ext cx="292586" cy="302024"/>
          </a:xfrm>
          <a:prstGeom prst="rect">
            <a:avLst/>
          </a:prstGeom>
        </p:spPr>
      </p:pic>
      <p:pic>
        <p:nvPicPr>
          <p:cNvPr id="8" name="7 Imagen" descr="ADELANTE.jpg">
            <a:hlinkClick r:id="" action="ppaction://hlinkshowjump?jump=nextslide"/>
          </p:cNvPr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8676456" y="3356992"/>
            <a:ext cx="292586" cy="302024"/>
          </a:xfrm>
          <a:prstGeom prst="rect">
            <a:avLst/>
          </a:prstGeom>
        </p:spPr>
      </p:pic>
      <p:pic>
        <p:nvPicPr>
          <p:cNvPr id="9" name="8 Imagen" descr="FILOSOFIA PAS.jpg"/>
          <p:cNvPicPr>
            <a:picLocks noChangeAspect="1"/>
          </p:cNvPicPr>
          <p:nvPr userDrawn="1"/>
        </p:nvPicPr>
        <p:blipFill>
          <a:blip r:embed="rId4" cstate="print"/>
          <a:srcRect b="9824"/>
          <a:stretch>
            <a:fillRect/>
          </a:stretch>
        </p:blipFill>
        <p:spPr>
          <a:xfrm>
            <a:off x="8429652" y="928670"/>
            <a:ext cx="571504" cy="573770"/>
          </a:xfrm>
          <a:prstGeom prst="rect">
            <a:avLst/>
          </a:prstGeom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6 Imagen" descr="encabezadoplaza3.jpg"/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-1" y="0"/>
            <a:ext cx="9144001" cy="100584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7" Type="http://schemas.openxmlformats.org/officeDocument/2006/relationships/image" Target="../media/image12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jpeg"/><Relationship Id="rId5" Type="http://schemas.openxmlformats.org/officeDocument/2006/relationships/image" Target="../media/image10.jpeg"/><Relationship Id="rId4" Type="http://schemas.openxmlformats.org/officeDocument/2006/relationships/image" Target="../media/image9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6.png"/><Relationship Id="rId4" Type="http://schemas.openxmlformats.org/officeDocument/2006/relationships/image" Target="../media/image15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1.jpeg"/><Relationship Id="rId5" Type="http://schemas.openxmlformats.org/officeDocument/2006/relationships/image" Target="../media/image20.jpeg"/><Relationship Id="rId4" Type="http://schemas.openxmlformats.org/officeDocument/2006/relationships/image" Target="../media/image19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magen" descr="FILOSOFIA PAS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428860" y="1522520"/>
            <a:ext cx="4214842" cy="4692562"/>
          </a:xfrm>
          <a:prstGeom prst="rect">
            <a:avLst/>
          </a:prstGeom>
        </p:spPr>
      </p:pic>
      <p:pic>
        <p:nvPicPr>
          <p:cNvPr id="3" name="2 Imagen" descr="DSC01432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572264" y="4143380"/>
            <a:ext cx="2024077" cy="151805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2" name="11 Conector recto"/>
          <p:cNvCxnSpPr/>
          <p:nvPr/>
        </p:nvCxnSpPr>
        <p:spPr>
          <a:xfrm rot="5400000" flipH="1" flipV="1">
            <a:off x="4071140" y="4714090"/>
            <a:ext cx="1000131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3 Elipse"/>
          <p:cNvSpPr/>
          <p:nvPr/>
        </p:nvSpPr>
        <p:spPr>
          <a:xfrm>
            <a:off x="2643174" y="2714620"/>
            <a:ext cx="3929090" cy="1785950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" name="4 Rectángulo"/>
          <p:cNvSpPr/>
          <p:nvPr/>
        </p:nvSpPr>
        <p:spPr>
          <a:xfrm>
            <a:off x="3286116" y="3077174"/>
            <a:ext cx="265752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ORNATO</a:t>
            </a:r>
            <a:endParaRPr lang="es-ES" sz="54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cxnSp>
        <p:nvCxnSpPr>
          <p:cNvPr id="7" name="6 Conector recto"/>
          <p:cNvCxnSpPr/>
          <p:nvPr/>
        </p:nvCxnSpPr>
        <p:spPr>
          <a:xfrm flipV="1">
            <a:off x="6429388" y="3071810"/>
            <a:ext cx="1000132" cy="7174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8 Conector recto"/>
          <p:cNvCxnSpPr/>
          <p:nvPr/>
        </p:nvCxnSpPr>
        <p:spPr>
          <a:xfrm>
            <a:off x="6286512" y="4214818"/>
            <a:ext cx="1214446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13 Conector recto"/>
          <p:cNvCxnSpPr/>
          <p:nvPr/>
        </p:nvCxnSpPr>
        <p:spPr>
          <a:xfrm rot="5400000" flipH="1" flipV="1">
            <a:off x="4162025" y="2445933"/>
            <a:ext cx="821538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15 Conector recto"/>
          <p:cNvCxnSpPr/>
          <p:nvPr/>
        </p:nvCxnSpPr>
        <p:spPr>
          <a:xfrm>
            <a:off x="2071702" y="3000372"/>
            <a:ext cx="928694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19 Conector recto"/>
          <p:cNvCxnSpPr/>
          <p:nvPr/>
        </p:nvCxnSpPr>
        <p:spPr>
          <a:xfrm>
            <a:off x="2071702" y="4214818"/>
            <a:ext cx="857256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24 Rectángulo redondeado"/>
          <p:cNvSpPr/>
          <p:nvPr/>
        </p:nvSpPr>
        <p:spPr>
          <a:xfrm>
            <a:off x="3357554" y="1428736"/>
            <a:ext cx="2428892" cy="85725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6" name="25 Rectángulo redondeado"/>
          <p:cNvSpPr/>
          <p:nvPr/>
        </p:nvSpPr>
        <p:spPr>
          <a:xfrm>
            <a:off x="285752" y="2428868"/>
            <a:ext cx="1857388" cy="100013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7" name="26 Rectángulo redondeado"/>
          <p:cNvSpPr/>
          <p:nvPr/>
        </p:nvSpPr>
        <p:spPr>
          <a:xfrm>
            <a:off x="285752" y="3929066"/>
            <a:ext cx="1785950" cy="92869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8" name="27 Rectángulo redondeado"/>
          <p:cNvSpPr/>
          <p:nvPr/>
        </p:nvSpPr>
        <p:spPr>
          <a:xfrm>
            <a:off x="7072330" y="2428868"/>
            <a:ext cx="1785950" cy="100013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0" name="29 Rectángulo redondeado"/>
          <p:cNvSpPr/>
          <p:nvPr/>
        </p:nvSpPr>
        <p:spPr>
          <a:xfrm>
            <a:off x="7358082" y="4000504"/>
            <a:ext cx="1428760" cy="92869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1" name="30 Rectángulo redondeado"/>
          <p:cNvSpPr/>
          <p:nvPr/>
        </p:nvSpPr>
        <p:spPr>
          <a:xfrm>
            <a:off x="3643306" y="5143513"/>
            <a:ext cx="1928826" cy="92869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38" name="37 Rectángulo"/>
          <p:cNvSpPr/>
          <p:nvPr/>
        </p:nvSpPr>
        <p:spPr>
          <a:xfrm>
            <a:off x="500066" y="2428868"/>
            <a:ext cx="1357322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2400" b="1" dirty="0" smtClean="0">
                <a:solidFill>
                  <a:schemeClr val="bg1"/>
                </a:solidFill>
              </a:rPr>
              <a:t>Puestos Limpios</a:t>
            </a:r>
            <a:endParaRPr lang="es-ES" sz="2400" b="1" dirty="0">
              <a:solidFill>
                <a:schemeClr val="bg1"/>
              </a:solidFill>
            </a:endParaRPr>
          </a:p>
        </p:txBody>
      </p:sp>
      <p:sp>
        <p:nvSpPr>
          <p:cNvPr id="39" name="38 Rectángulo"/>
          <p:cNvSpPr/>
          <p:nvPr/>
        </p:nvSpPr>
        <p:spPr>
          <a:xfrm>
            <a:off x="357190" y="3929066"/>
            <a:ext cx="1785950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2400" b="1" dirty="0" smtClean="0">
                <a:solidFill>
                  <a:schemeClr val="bg1"/>
                </a:solidFill>
              </a:rPr>
              <a:t>Servicio al Cliente</a:t>
            </a:r>
            <a:endParaRPr lang="es-ES" sz="2400" b="1" dirty="0">
              <a:solidFill>
                <a:schemeClr val="bg1"/>
              </a:solidFill>
            </a:endParaRPr>
          </a:p>
        </p:txBody>
      </p:sp>
      <p:sp>
        <p:nvSpPr>
          <p:cNvPr id="40" name="39 Rectángulo"/>
          <p:cNvSpPr/>
          <p:nvPr/>
        </p:nvSpPr>
        <p:spPr>
          <a:xfrm>
            <a:off x="3714744" y="5214951"/>
            <a:ext cx="1785950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2400" b="1" dirty="0" smtClean="0">
                <a:solidFill>
                  <a:schemeClr val="bg1"/>
                </a:solidFill>
              </a:rPr>
              <a:t>Espacio Público</a:t>
            </a:r>
            <a:endParaRPr lang="es-ES" sz="2400" b="1" dirty="0">
              <a:solidFill>
                <a:schemeClr val="bg1"/>
              </a:solidFill>
            </a:endParaRPr>
          </a:p>
        </p:txBody>
      </p:sp>
      <p:sp>
        <p:nvSpPr>
          <p:cNvPr id="41" name="40 Rectángulo"/>
          <p:cNvSpPr/>
          <p:nvPr/>
        </p:nvSpPr>
        <p:spPr>
          <a:xfrm>
            <a:off x="3286116" y="1548458"/>
            <a:ext cx="2643206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2800" dirty="0" smtClean="0">
                <a:solidFill>
                  <a:schemeClr val="bg1"/>
                </a:solidFill>
              </a:rPr>
              <a:t>Cultura Plaza </a:t>
            </a:r>
            <a:endParaRPr lang="es-ES" sz="2800" dirty="0">
              <a:solidFill>
                <a:schemeClr val="bg1"/>
              </a:solidFill>
            </a:endParaRPr>
          </a:p>
        </p:txBody>
      </p:sp>
      <p:sp>
        <p:nvSpPr>
          <p:cNvPr id="42" name="41 Rectángulo"/>
          <p:cNvSpPr/>
          <p:nvPr/>
        </p:nvSpPr>
        <p:spPr>
          <a:xfrm>
            <a:off x="7072330" y="2500306"/>
            <a:ext cx="1857356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2400" b="1" dirty="0" smtClean="0">
                <a:solidFill>
                  <a:schemeClr val="bg1"/>
                </a:solidFill>
              </a:rPr>
              <a:t>Presentación Personal</a:t>
            </a:r>
            <a:endParaRPr lang="es-ES" sz="2400" b="1" dirty="0">
              <a:solidFill>
                <a:schemeClr val="bg1"/>
              </a:solidFill>
            </a:endParaRPr>
          </a:p>
        </p:txBody>
      </p:sp>
      <p:sp>
        <p:nvSpPr>
          <p:cNvPr id="43" name="42 Rectángulo"/>
          <p:cNvSpPr/>
          <p:nvPr/>
        </p:nvSpPr>
        <p:spPr>
          <a:xfrm>
            <a:off x="7286644" y="4071942"/>
            <a:ext cx="1571636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2400" b="1" dirty="0" smtClean="0">
                <a:solidFill>
                  <a:schemeClr val="bg1"/>
                </a:solidFill>
              </a:rPr>
              <a:t>Pintura de  Puestos</a:t>
            </a:r>
            <a:endParaRPr lang="es-ES" sz="24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29 Rectángulo"/>
          <p:cNvSpPr/>
          <p:nvPr/>
        </p:nvSpPr>
        <p:spPr>
          <a:xfrm>
            <a:off x="7715272" y="5572140"/>
            <a:ext cx="1214446" cy="128586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4" name="3 Rectángulo"/>
          <p:cNvSpPr/>
          <p:nvPr/>
        </p:nvSpPr>
        <p:spPr>
          <a:xfrm>
            <a:off x="3143240" y="1109947"/>
            <a:ext cx="2669513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3200" b="1" dirty="0" smtClean="0">
                <a:solidFill>
                  <a:srgbClr val="00B050"/>
                </a:solidFill>
              </a:rPr>
              <a:t>FILOSOFÍA PAS</a:t>
            </a:r>
            <a:endParaRPr lang="es-ES" sz="3200" b="1" dirty="0">
              <a:solidFill>
                <a:srgbClr val="00B050"/>
              </a:solidFill>
            </a:endParaRPr>
          </a:p>
        </p:txBody>
      </p:sp>
      <p:sp>
        <p:nvSpPr>
          <p:cNvPr id="7" name="6 Rectángulo"/>
          <p:cNvSpPr/>
          <p:nvPr/>
        </p:nvSpPr>
        <p:spPr>
          <a:xfrm>
            <a:off x="357158" y="2038641"/>
            <a:ext cx="2143140" cy="50006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400" b="1" dirty="0" smtClean="0"/>
              <a:t>Sociabilización</a:t>
            </a:r>
            <a:r>
              <a:rPr lang="es-ES" sz="2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</a:t>
            </a:r>
            <a:endParaRPr lang="es-ES" sz="20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10" name="9 Rectángulo"/>
          <p:cNvSpPr/>
          <p:nvPr/>
        </p:nvSpPr>
        <p:spPr>
          <a:xfrm>
            <a:off x="4786314" y="2071678"/>
            <a:ext cx="1571636" cy="50006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2400" b="1" dirty="0" smtClean="0"/>
          </a:p>
          <a:p>
            <a:pPr algn="ctr"/>
            <a:r>
              <a:rPr lang="es-ES" sz="2400" b="1" dirty="0" smtClean="0"/>
              <a:t>El Cambio</a:t>
            </a:r>
          </a:p>
          <a:p>
            <a:pPr algn="ctr"/>
            <a:endParaRPr lang="es-ES" sz="2400" b="1" dirty="0"/>
          </a:p>
        </p:txBody>
      </p:sp>
      <p:sp>
        <p:nvSpPr>
          <p:cNvPr id="11" name="10 Rectángulo"/>
          <p:cNvSpPr/>
          <p:nvPr/>
        </p:nvSpPr>
        <p:spPr>
          <a:xfrm>
            <a:off x="2786050" y="2038641"/>
            <a:ext cx="1571636" cy="5715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2" name="11 Rectángulo"/>
          <p:cNvSpPr/>
          <p:nvPr/>
        </p:nvSpPr>
        <p:spPr>
          <a:xfrm>
            <a:off x="6715140" y="2038641"/>
            <a:ext cx="1857388" cy="50006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b="1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13" name="12 Rectángulo"/>
          <p:cNvSpPr/>
          <p:nvPr/>
        </p:nvSpPr>
        <p:spPr>
          <a:xfrm>
            <a:off x="1594453" y="2934298"/>
            <a:ext cx="18473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endParaRPr lang="es-ES" sz="54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14" name="13 Rectángulo"/>
          <p:cNvSpPr/>
          <p:nvPr/>
        </p:nvSpPr>
        <p:spPr>
          <a:xfrm>
            <a:off x="1594453" y="2934298"/>
            <a:ext cx="18473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endParaRPr lang="es-ES" sz="54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15" name="14 Rectángulo"/>
          <p:cNvSpPr/>
          <p:nvPr/>
        </p:nvSpPr>
        <p:spPr>
          <a:xfrm>
            <a:off x="2643174" y="2110079"/>
            <a:ext cx="1785950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2400" b="1" dirty="0" smtClean="0">
                <a:solidFill>
                  <a:schemeClr val="bg1"/>
                </a:solidFill>
              </a:rPr>
              <a:t>Ejecución</a:t>
            </a:r>
            <a:endParaRPr lang="es-ES" sz="24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1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16" name="15 Rectángulo"/>
          <p:cNvSpPr/>
          <p:nvPr/>
        </p:nvSpPr>
        <p:spPr>
          <a:xfrm>
            <a:off x="6572264" y="2038641"/>
            <a:ext cx="2143140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2400" b="1" dirty="0" smtClean="0">
                <a:solidFill>
                  <a:schemeClr val="bg1"/>
                </a:solidFill>
              </a:rPr>
              <a:t>Beneficios</a:t>
            </a:r>
            <a:endParaRPr lang="es-ES" sz="2400" b="1" dirty="0">
              <a:solidFill>
                <a:schemeClr val="bg1"/>
              </a:solidFill>
            </a:endParaRPr>
          </a:p>
        </p:txBody>
      </p:sp>
      <p:sp>
        <p:nvSpPr>
          <p:cNvPr id="18" name="17 Rectángulo"/>
          <p:cNvSpPr/>
          <p:nvPr/>
        </p:nvSpPr>
        <p:spPr>
          <a:xfrm>
            <a:off x="1928794" y="3214686"/>
            <a:ext cx="5357851" cy="523220"/>
          </a:xfrm>
          <a:prstGeom prst="rect">
            <a:avLst/>
          </a:prstGeom>
          <a:solidFill>
            <a:srgbClr val="0070C0"/>
          </a:solidFill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2800" dirty="0" smtClean="0">
                <a:solidFill>
                  <a:schemeClr val="bg1"/>
                </a:solidFill>
              </a:rPr>
              <a:t>Herramientas de Mejoramiento</a:t>
            </a:r>
            <a:endParaRPr lang="es-ES" sz="2800" dirty="0">
              <a:solidFill>
                <a:schemeClr val="bg1"/>
              </a:solidFill>
            </a:endParaRPr>
          </a:p>
        </p:txBody>
      </p:sp>
      <p:sp>
        <p:nvSpPr>
          <p:cNvPr id="22" name="21 Rectángulo"/>
          <p:cNvSpPr/>
          <p:nvPr/>
        </p:nvSpPr>
        <p:spPr>
          <a:xfrm>
            <a:off x="1785918" y="4396095"/>
            <a:ext cx="5570372" cy="461665"/>
          </a:xfrm>
          <a:prstGeom prst="rect">
            <a:avLst/>
          </a:prstGeom>
          <a:solidFill>
            <a:srgbClr val="FF000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2400" b="1" dirty="0" smtClean="0">
                <a:solidFill>
                  <a:schemeClr val="bg1"/>
                </a:solidFill>
              </a:rPr>
              <a:t>Cada Comerciante Puede hacer su aporte  </a:t>
            </a:r>
            <a:endParaRPr lang="es-ES" sz="2400" b="1" dirty="0">
              <a:solidFill>
                <a:schemeClr val="bg1"/>
              </a:solidFill>
            </a:endParaRPr>
          </a:p>
        </p:txBody>
      </p:sp>
      <p:sp>
        <p:nvSpPr>
          <p:cNvPr id="24" name="23 Elipse"/>
          <p:cNvSpPr/>
          <p:nvPr/>
        </p:nvSpPr>
        <p:spPr>
          <a:xfrm>
            <a:off x="214282" y="5500702"/>
            <a:ext cx="2143140" cy="85725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Ambiente de Trabajo Sano</a:t>
            </a:r>
            <a:endParaRPr lang="es-ES" dirty="0"/>
          </a:p>
        </p:txBody>
      </p:sp>
      <p:sp>
        <p:nvSpPr>
          <p:cNvPr id="25" name="24 Elipse"/>
          <p:cNvSpPr/>
          <p:nvPr/>
        </p:nvSpPr>
        <p:spPr>
          <a:xfrm>
            <a:off x="2571736" y="5500702"/>
            <a:ext cx="2000264" cy="78581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Competencia Leal</a:t>
            </a:r>
            <a:endParaRPr lang="es-ES" dirty="0"/>
          </a:p>
        </p:txBody>
      </p:sp>
      <p:sp>
        <p:nvSpPr>
          <p:cNvPr id="26" name="25 Elipse"/>
          <p:cNvSpPr/>
          <p:nvPr/>
        </p:nvSpPr>
        <p:spPr>
          <a:xfrm>
            <a:off x="4786314" y="5500702"/>
            <a:ext cx="1928826" cy="85725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Altos Niveles de Servicios </a:t>
            </a:r>
            <a:endParaRPr lang="es-ES" dirty="0"/>
          </a:p>
        </p:txBody>
      </p:sp>
      <p:sp>
        <p:nvSpPr>
          <p:cNvPr id="27" name="26 Elipse"/>
          <p:cNvSpPr/>
          <p:nvPr/>
        </p:nvSpPr>
        <p:spPr>
          <a:xfrm>
            <a:off x="6858016" y="5500702"/>
            <a:ext cx="2000264" cy="78581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Clientes Satisfechos</a:t>
            </a:r>
            <a:endParaRPr lang="es-ES" dirty="0"/>
          </a:p>
        </p:txBody>
      </p:sp>
      <p:sp>
        <p:nvSpPr>
          <p:cNvPr id="28" name="27 Rectángulo"/>
          <p:cNvSpPr/>
          <p:nvPr/>
        </p:nvSpPr>
        <p:spPr>
          <a:xfrm>
            <a:off x="4682912" y="5000636"/>
            <a:ext cx="31771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dirty="0" smtClean="0"/>
              <a:t>A</a:t>
            </a:r>
            <a:endParaRPr lang="es-ES" dirty="0"/>
          </a:p>
        </p:txBody>
      </p:sp>
      <p:sp>
        <p:nvSpPr>
          <p:cNvPr id="29" name="28 Flecha abajo"/>
          <p:cNvSpPr/>
          <p:nvPr/>
        </p:nvSpPr>
        <p:spPr>
          <a:xfrm>
            <a:off x="4357686" y="1785926"/>
            <a:ext cx="214314" cy="21431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1" name="30 Flecha abajo"/>
          <p:cNvSpPr/>
          <p:nvPr/>
        </p:nvSpPr>
        <p:spPr>
          <a:xfrm>
            <a:off x="4357686" y="5143512"/>
            <a:ext cx="214314" cy="21431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2" name="31 Flecha abajo"/>
          <p:cNvSpPr/>
          <p:nvPr/>
        </p:nvSpPr>
        <p:spPr>
          <a:xfrm>
            <a:off x="4357686" y="4000504"/>
            <a:ext cx="214314" cy="21431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3" name="32 Flecha abajo"/>
          <p:cNvSpPr/>
          <p:nvPr/>
        </p:nvSpPr>
        <p:spPr>
          <a:xfrm>
            <a:off x="4357686" y="2786058"/>
            <a:ext cx="214314" cy="21431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1357290" y="1000108"/>
            <a:ext cx="6572296" cy="57150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400" b="1" dirty="0" smtClean="0">
                <a:solidFill>
                  <a:srgbClr val="00B050"/>
                </a:solidFill>
              </a:rPr>
              <a:t>PRINCIPIOS JAPONESES </a:t>
            </a:r>
            <a:endParaRPr lang="es-ES" sz="2400" b="1" dirty="0">
              <a:solidFill>
                <a:srgbClr val="00B050"/>
              </a:solidFill>
            </a:endParaRPr>
          </a:p>
        </p:txBody>
      </p:sp>
      <p:sp>
        <p:nvSpPr>
          <p:cNvPr id="6" name="5 Elipse"/>
          <p:cNvSpPr/>
          <p:nvPr/>
        </p:nvSpPr>
        <p:spPr>
          <a:xfrm>
            <a:off x="714348" y="1643050"/>
            <a:ext cx="2000264" cy="71438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CLASIFICAR</a:t>
            </a:r>
            <a:endParaRPr lang="es-ES" dirty="0"/>
          </a:p>
        </p:txBody>
      </p:sp>
      <p:sp>
        <p:nvSpPr>
          <p:cNvPr id="8" name="7 Elipse"/>
          <p:cNvSpPr/>
          <p:nvPr/>
        </p:nvSpPr>
        <p:spPr>
          <a:xfrm>
            <a:off x="3286116" y="1643050"/>
            <a:ext cx="2428892" cy="71438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LIMPIAR</a:t>
            </a:r>
            <a:endParaRPr lang="es-ES" dirty="0"/>
          </a:p>
        </p:txBody>
      </p:sp>
      <p:sp>
        <p:nvSpPr>
          <p:cNvPr id="9" name="8 Elipse"/>
          <p:cNvSpPr/>
          <p:nvPr/>
        </p:nvSpPr>
        <p:spPr>
          <a:xfrm>
            <a:off x="6215074" y="1643050"/>
            <a:ext cx="2071702" cy="64294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ORGANIZAR</a:t>
            </a:r>
            <a:endParaRPr lang="es-ES" dirty="0"/>
          </a:p>
        </p:txBody>
      </p:sp>
      <p:sp>
        <p:nvSpPr>
          <p:cNvPr id="10" name="9 Elipse"/>
          <p:cNvSpPr/>
          <p:nvPr/>
        </p:nvSpPr>
        <p:spPr>
          <a:xfrm>
            <a:off x="571472" y="4143380"/>
            <a:ext cx="2286016" cy="85725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BIENESTAR FISICO Y MENTAL </a:t>
            </a:r>
            <a:endParaRPr lang="es-ES" dirty="0"/>
          </a:p>
        </p:txBody>
      </p:sp>
      <p:sp>
        <p:nvSpPr>
          <p:cNvPr id="11" name="10 Elipse"/>
          <p:cNvSpPr/>
          <p:nvPr/>
        </p:nvSpPr>
        <p:spPr>
          <a:xfrm>
            <a:off x="3428992" y="4143380"/>
            <a:ext cx="2286016" cy="78581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DISCIPLINA</a:t>
            </a:r>
            <a:endParaRPr lang="es-ES" dirty="0"/>
          </a:p>
        </p:txBody>
      </p:sp>
      <p:sp>
        <p:nvSpPr>
          <p:cNvPr id="12" name="11 Elipse"/>
          <p:cNvSpPr/>
          <p:nvPr/>
        </p:nvSpPr>
        <p:spPr>
          <a:xfrm>
            <a:off x="6429388" y="4214818"/>
            <a:ext cx="2071702" cy="71438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HÁBITO ASEO </a:t>
            </a:r>
            <a:endParaRPr lang="es-ES" dirty="0"/>
          </a:p>
        </p:txBody>
      </p:sp>
      <p:pic>
        <p:nvPicPr>
          <p:cNvPr id="13" name="12 Imagen" descr="http://t0.gstatic.com/images?q=tbn:ANd9GcRo9mkqYT5RCKfrAtiS3unBiNbXiGpEYgle3cZW_fZ8YIFj9yJNgw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00100" y="2500306"/>
            <a:ext cx="1285884" cy="1428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" name="13 Imagen" descr="http://t1.gstatic.com/images?q=tbn:ANd9GcTgkZiAu-O0GNPIeYIcgqY29QRFdkb3Jy88zj6YRw8_Yz1Ak3UuMg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643306" y="2428868"/>
            <a:ext cx="1714512" cy="15001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" name="15 Imagen" descr="http://t3.gstatic.com/images?q=tbn:ANd9GcTnuvJSS6m-xBfOWYqsc5RkK_LnH1e9JCIdNPEZny7gEuYxqti5oQ"/>
          <p:cNvPicPr/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000100" y="5214950"/>
            <a:ext cx="1428760" cy="1357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" name="16 Imagen" descr="http://t0.gstatic.com/images?q=tbn:ANd9GcQEDCJxA7wx6rT8CpMoastv_81ydVYduV_7nOQRNxQg3D9qrf9n"/>
          <p:cNvPicPr/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429388" y="5214950"/>
            <a:ext cx="2000264" cy="13484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2" name="Picture 2" descr="http://t2.gstatic.com/images?q=tbn:ANd9GcQsPG5w9HQ71ePgXDutrBtuGm8RorBsR7pdM3QLi_jFnPuRgB1H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3428992" y="5056351"/>
            <a:ext cx="2214578" cy="1658797"/>
          </a:xfrm>
          <a:prstGeom prst="rect">
            <a:avLst/>
          </a:prstGeom>
          <a:noFill/>
        </p:spPr>
      </p:pic>
      <p:pic>
        <p:nvPicPr>
          <p:cNvPr id="19" name="18 Imagen" descr="http://t1.gstatic.com/images?q=tbn:ANd9GcRxpYxfIdbXbg3mXdqWh_6p4kfMspLvf8CgG7ekoZ4vY68cTZe_"/>
          <p:cNvPicPr/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6215074" y="2321246"/>
            <a:ext cx="2280920" cy="1607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1643042" y="1149478"/>
            <a:ext cx="5929354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3200" b="1" dirty="0" smtClean="0">
                <a:solidFill>
                  <a:srgbClr val="00B050"/>
                </a:solidFill>
              </a:rPr>
              <a:t>Roles y Responsabilidades</a:t>
            </a:r>
            <a:endParaRPr lang="es-ES" sz="3200" b="1" dirty="0">
              <a:solidFill>
                <a:srgbClr val="00B050"/>
              </a:solidFill>
            </a:endParaRPr>
          </a:p>
        </p:txBody>
      </p:sp>
      <p:sp>
        <p:nvSpPr>
          <p:cNvPr id="5" name="4 Rectángulo"/>
          <p:cNvSpPr/>
          <p:nvPr/>
        </p:nvSpPr>
        <p:spPr>
          <a:xfrm>
            <a:off x="142844" y="2857496"/>
            <a:ext cx="1928826" cy="371477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>
                <a:solidFill>
                  <a:schemeClr val="tx1"/>
                </a:solidFill>
              </a:rPr>
              <a:t>Jefe del Área: </a:t>
            </a:r>
          </a:p>
          <a:p>
            <a:pPr algn="ctr"/>
            <a:endParaRPr lang="es-ES" dirty="0" smtClean="0">
              <a:solidFill>
                <a:schemeClr val="tx1"/>
              </a:solidFill>
            </a:endParaRPr>
          </a:p>
          <a:p>
            <a:pPr algn="ctr"/>
            <a:r>
              <a:rPr lang="es-ES" dirty="0" smtClean="0">
                <a:solidFill>
                  <a:schemeClr val="tx1"/>
                </a:solidFill>
              </a:rPr>
              <a:t>Responsable de garantizar la implementación de  PAZ y el cumplimiento de los principios   </a:t>
            </a:r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6" name="5 Rectángulo"/>
          <p:cNvSpPr/>
          <p:nvPr/>
        </p:nvSpPr>
        <p:spPr>
          <a:xfrm>
            <a:off x="2357422" y="2857496"/>
            <a:ext cx="2000264" cy="371477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600" dirty="0" smtClean="0">
              <a:solidFill>
                <a:schemeClr val="tx1"/>
              </a:solidFill>
            </a:endParaRPr>
          </a:p>
          <a:p>
            <a:pPr algn="ctr"/>
            <a:endParaRPr lang="es-ES" sz="1600" dirty="0" smtClean="0">
              <a:solidFill>
                <a:schemeClr val="tx1"/>
              </a:solidFill>
            </a:endParaRPr>
          </a:p>
          <a:p>
            <a:pPr algn="ctr"/>
            <a:r>
              <a:rPr lang="es-ES" sz="1600" dirty="0" smtClean="0">
                <a:solidFill>
                  <a:schemeClr val="tx1"/>
                </a:solidFill>
              </a:rPr>
              <a:t>Líder:</a:t>
            </a:r>
          </a:p>
          <a:p>
            <a:pPr algn="ctr"/>
            <a:endParaRPr lang="es-ES" sz="1600" dirty="0" smtClean="0">
              <a:solidFill>
                <a:schemeClr val="tx1"/>
              </a:solidFill>
            </a:endParaRPr>
          </a:p>
          <a:p>
            <a:pPr algn="ctr"/>
            <a:r>
              <a:rPr lang="es-ES" sz="1600" dirty="0" smtClean="0">
                <a:solidFill>
                  <a:schemeClr val="tx1"/>
                </a:solidFill>
              </a:rPr>
              <a:t>Persona que lidera y moviliza la filosofía PAS y  los P.J. sensibiliza  a las personas de las diferentes áreas  y además verifica periódicamente el cumplimiento de los principios de PAS</a:t>
            </a:r>
            <a:endParaRPr lang="es-ES" sz="1600" dirty="0">
              <a:solidFill>
                <a:schemeClr val="tx1"/>
              </a:solidFill>
            </a:endParaRPr>
          </a:p>
        </p:txBody>
      </p:sp>
      <p:sp>
        <p:nvSpPr>
          <p:cNvPr id="7" name="6 Rectángulo"/>
          <p:cNvSpPr/>
          <p:nvPr/>
        </p:nvSpPr>
        <p:spPr>
          <a:xfrm>
            <a:off x="4643438" y="2857496"/>
            <a:ext cx="2071702" cy="371477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400" dirty="0" smtClean="0">
              <a:solidFill>
                <a:schemeClr val="tx1"/>
              </a:solidFill>
            </a:endParaRPr>
          </a:p>
          <a:p>
            <a:pPr algn="ctr"/>
            <a:r>
              <a:rPr lang="es-ES" sz="1500" dirty="0" smtClean="0">
                <a:solidFill>
                  <a:schemeClr val="tx1"/>
                </a:solidFill>
              </a:rPr>
              <a:t>Área Administrativa: </a:t>
            </a:r>
          </a:p>
          <a:p>
            <a:pPr algn="ctr"/>
            <a:endParaRPr lang="es-ES" sz="1500" dirty="0" smtClean="0">
              <a:solidFill>
                <a:schemeClr val="tx1"/>
              </a:solidFill>
            </a:endParaRPr>
          </a:p>
          <a:p>
            <a:pPr algn="ctr"/>
            <a:r>
              <a:rPr lang="es-ES" sz="1500" dirty="0" smtClean="0">
                <a:solidFill>
                  <a:schemeClr val="tx1"/>
                </a:solidFill>
              </a:rPr>
              <a:t>Suministra información y herramientas sobre PAS y garantiza el contacto permanente con los lideres de PAS. Verifica periódicamente el cumplimiento de los principios del programa y sus áreas </a:t>
            </a:r>
          </a:p>
        </p:txBody>
      </p:sp>
      <p:sp>
        <p:nvSpPr>
          <p:cNvPr id="8" name="7 Rectángulo"/>
          <p:cNvSpPr/>
          <p:nvPr/>
        </p:nvSpPr>
        <p:spPr>
          <a:xfrm>
            <a:off x="7000892" y="2857496"/>
            <a:ext cx="1928826" cy="371477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500" dirty="0" smtClean="0">
              <a:solidFill>
                <a:schemeClr val="tx1"/>
              </a:solidFill>
            </a:endParaRPr>
          </a:p>
          <a:p>
            <a:pPr algn="ctr"/>
            <a:endParaRPr lang="es-ES" sz="1500" dirty="0" smtClean="0">
              <a:solidFill>
                <a:schemeClr val="tx1"/>
              </a:solidFill>
            </a:endParaRPr>
          </a:p>
          <a:p>
            <a:pPr algn="ctr"/>
            <a:endParaRPr lang="es-ES" sz="1500" dirty="0" smtClean="0">
              <a:solidFill>
                <a:schemeClr val="tx1"/>
              </a:solidFill>
            </a:endParaRPr>
          </a:p>
          <a:p>
            <a:pPr algn="ctr"/>
            <a:r>
              <a:rPr lang="es-ES" sz="1500" dirty="0" smtClean="0">
                <a:solidFill>
                  <a:schemeClr val="tx1"/>
                </a:solidFill>
              </a:rPr>
              <a:t>C/  Comerciante: </a:t>
            </a:r>
          </a:p>
          <a:p>
            <a:pPr algn="ctr"/>
            <a:endParaRPr lang="es-ES" sz="1500" dirty="0" smtClean="0">
              <a:solidFill>
                <a:schemeClr val="tx1"/>
              </a:solidFill>
            </a:endParaRPr>
          </a:p>
          <a:p>
            <a:pPr algn="ctr"/>
            <a:r>
              <a:rPr lang="es-ES" sz="1500" dirty="0" smtClean="0">
                <a:solidFill>
                  <a:schemeClr val="tx1"/>
                </a:solidFill>
              </a:rPr>
              <a:t>Implementa PAS y cumple sus principios. También identifica oportunidades de mejora y propone soluciones. Sera identificador de buenas practicas y las comparte</a:t>
            </a:r>
          </a:p>
        </p:txBody>
      </p:sp>
      <p:pic>
        <p:nvPicPr>
          <p:cNvPr id="9" name="8 Imagen" descr="http://t2.gstatic.com/images?q=tbn:ANd9GcS0ho6NxwelHnCJ1gldnCJfr4MbAIwAoNGcxCJv3OA_4VAvdx9h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0034" y="2071678"/>
            <a:ext cx="1357322" cy="1357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10 Imagen" descr="http://t0.gstatic.com/images?q=tbn:ANd9GcRq-9gPcfMu56YTGCprNG5kemGRGXaXnc6EsE2sQ78DKhi1d8ocjw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571736" y="2000240"/>
            <a:ext cx="1500198" cy="15001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11 Imagen" descr="http://t2.gstatic.com/images?q=tbn:ANd9GcTAnC1KIHZkZVnFVV56IV9L87R23-zQgqt-NhSDgHjay8Ldo5Kz"/>
          <p:cNvPicPr/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072066" y="1857364"/>
            <a:ext cx="1357322" cy="15716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12 Imagen" descr="http://www.superaciontotal.com/wp-content/uploads/2011/12/man-with-dollar-sign-01-150x150.png"/>
          <p:cNvPicPr/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286644" y="2000240"/>
            <a:ext cx="1429385" cy="14293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785786" y="2071678"/>
            <a:ext cx="2214578" cy="228601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>
              <a:buAutoNum type="arabicPeriod"/>
            </a:pPr>
            <a:r>
              <a:rPr lang="es-ES" dirty="0" smtClean="0">
                <a:solidFill>
                  <a:schemeClr val="tx1"/>
                </a:solidFill>
              </a:rPr>
              <a:t>Selección del Líder de filosofía PAS</a:t>
            </a:r>
          </a:p>
          <a:p>
            <a:pPr marL="342900" indent="-342900">
              <a:buAutoNum type="arabicPeriod"/>
            </a:pPr>
            <a:endParaRPr lang="es-ES" dirty="0" smtClean="0">
              <a:solidFill>
                <a:schemeClr val="tx1"/>
              </a:solidFill>
            </a:endParaRPr>
          </a:p>
          <a:p>
            <a:pPr marL="342900" indent="-342900">
              <a:buAutoNum type="arabicPeriod"/>
            </a:pPr>
            <a:endParaRPr lang="es-ES" dirty="0" smtClean="0">
              <a:solidFill>
                <a:schemeClr val="tx1"/>
              </a:solidFill>
            </a:endParaRPr>
          </a:p>
          <a:p>
            <a:pPr marL="342900" indent="-342900">
              <a:buAutoNum type="arabicPeriod"/>
            </a:pPr>
            <a:endParaRPr lang="es-ES" dirty="0" smtClean="0">
              <a:solidFill>
                <a:schemeClr val="tx1"/>
              </a:solidFill>
            </a:endParaRPr>
          </a:p>
          <a:p>
            <a:pPr marL="342900" indent="-342900">
              <a:buAutoNum type="arabicPeriod"/>
            </a:pPr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5" name="4 Rectángulo"/>
          <p:cNvSpPr/>
          <p:nvPr/>
        </p:nvSpPr>
        <p:spPr>
          <a:xfrm>
            <a:off x="3500430" y="2071678"/>
            <a:ext cx="2214578" cy="228601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" dirty="0" smtClean="0">
                <a:solidFill>
                  <a:schemeClr val="tx1"/>
                </a:solidFill>
              </a:rPr>
              <a:t>2.  Capacitación</a:t>
            </a:r>
          </a:p>
          <a:p>
            <a:endParaRPr lang="es-ES" dirty="0" smtClean="0">
              <a:solidFill>
                <a:schemeClr val="tx1"/>
              </a:solidFill>
            </a:endParaRPr>
          </a:p>
          <a:p>
            <a:endParaRPr lang="es-ES" dirty="0" smtClean="0">
              <a:solidFill>
                <a:schemeClr val="tx1"/>
              </a:solidFill>
            </a:endParaRPr>
          </a:p>
          <a:p>
            <a:endParaRPr lang="es-ES" dirty="0" smtClean="0">
              <a:solidFill>
                <a:schemeClr val="tx1"/>
              </a:solidFill>
            </a:endParaRPr>
          </a:p>
          <a:p>
            <a:endParaRPr lang="es-ES" dirty="0" smtClean="0">
              <a:solidFill>
                <a:schemeClr val="tx1"/>
              </a:solidFill>
            </a:endParaRPr>
          </a:p>
          <a:p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6" name="5 Rectángulo"/>
          <p:cNvSpPr/>
          <p:nvPr/>
        </p:nvSpPr>
        <p:spPr>
          <a:xfrm>
            <a:off x="2285984" y="4714884"/>
            <a:ext cx="2214578" cy="192882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>
                <a:solidFill>
                  <a:schemeClr val="tx1"/>
                </a:solidFill>
              </a:rPr>
              <a:t>4. Sostenibilidad</a:t>
            </a:r>
          </a:p>
          <a:p>
            <a:pPr algn="ctr"/>
            <a:endParaRPr lang="es-ES" dirty="0" smtClean="0">
              <a:solidFill>
                <a:schemeClr val="tx1"/>
              </a:solidFill>
            </a:endParaRPr>
          </a:p>
          <a:p>
            <a:pPr algn="ctr"/>
            <a:endParaRPr lang="es-ES" dirty="0" smtClean="0">
              <a:solidFill>
                <a:schemeClr val="tx1"/>
              </a:solidFill>
            </a:endParaRPr>
          </a:p>
          <a:p>
            <a:pPr algn="ctr"/>
            <a:endParaRPr lang="es-ES" dirty="0" smtClean="0">
              <a:solidFill>
                <a:schemeClr val="tx1"/>
              </a:solidFill>
            </a:endParaRPr>
          </a:p>
          <a:p>
            <a:pPr algn="ctr"/>
            <a:r>
              <a:rPr lang="es-ES" dirty="0" smtClean="0">
                <a:solidFill>
                  <a:schemeClr val="tx1"/>
                </a:solidFill>
              </a:rPr>
              <a:t> </a:t>
            </a:r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7" name="6 Rectángulo"/>
          <p:cNvSpPr/>
          <p:nvPr/>
        </p:nvSpPr>
        <p:spPr>
          <a:xfrm>
            <a:off x="4929190" y="4714884"/>
            <a:ext cx="2214578" cy="192882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>
                <a:solidFill>
                  <a:schemeClr val="tx1"/>
                </a:solidFill>
              </a:rPr>
              <a:t>5.  Evaluación</a:t>
            </a:r>
          </a:p>
          <a:p>
            <a:pPr algn="ctr"/>
            <a:endParaRPr lang="es-ES" dirty="0" smtClean="0">
              <a:solidFill>
                <a:schemeClr val="tx1"/>
              </a:solidFill>
            </a:endParaRPr>
          </a:p>
          <a:p>
            <a:pPr algn="ctr"/>
            <a:endParaRPr lang="es-ES" dirty="0" smtClean="0">
              <a:solidFill>
                <a:schemeClr val="tx1"/>
              </a:solidFill>
            </a:endParaRPr>
          </a:p>
          <a:p>
            <a:pPr algn="ctr"/>
            <a:endParaRPr lang="es-ES" dirty="0" smtClean="0">
              <a:solidFill>
                <a:schemeClr val="tx1"/>
              </a:solidFill>
            </a:endParaRPr>
          </a:p>
          <a:p>
            <a:pPr algn="ctr"/>
            <a:r>
              <a:rPr lang="es-ES" dirty="0" smtClean="0">
                <a:solidFill>
                  <a:schemeClr val="tx1"/>
                </a:solidFill>
              </a:rPr>
              <a:t> </a:t>
            </a:r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8" name="7 Rectángulo"/>
          <p:cNvSpPr/>
          <p:nvPr/>
        </p:nvSpPr>
        <p:spPr>
          <a:xfrm>
            <a:off x="6143636" y="2071678"/>
            <a:ext cx="2214578" cy="228601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/>
            <a:r>
              <a:rPr lang="es-ES" dirty="0" smtClean="0">
                <a:solidFill>
                  <a:schemeClr val="tx1"/>
                </a:solidFill>
              </a:rPr>
              <a:t>3.  Implementación    </a:t>
            </a:r>
          </a:p>
          <a:p>
            <a:pPr marL="342900" indent="-342900"/>
            <a:r>
              <a:rPr lang="es-ES" dirty="0" smtClean="0">
                <a:solidFill>
                  <a:schemeClr val="tx1"/>
                </a:solidFill>
              </a:rPr>
              <a:t>      Ruta PAS con P.J</a:t>
            </a:r>
          </a:p>
          <a:p>
            <a:endParaRPr lang="es-ES" dirty="0" smtClean="0">
              <a:solidFill>
                <a:schemeClr val="tx1"/>
              </a:solidFill>
            </a:endParaRPr>
          </a:p>
          <a:p>
            <a:endParaRPr lang="es-ES" dirty="0" smtClean="0">
              <a:solidFill>
                <a:schemeClr val="tx1"/>
              </a:solidFill>
            </a:endParaRPr>
          </a:p>
          <a:p>
            <a:endParaRPr lang="es-ES" dirty="0" smtClean="0">
              <a:solidFill>
                <a:schemeClr val="tx1"/>
              </a:solidFill>
            </a:endParaRPr>
          </a:p>
          <a:p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10" name="9 Rectángulo"/>
          <p:cNvSpPr/>
          <p:nvPr/>
        </p:nvSpPr>
        <p:spPr>
          <a:xfrm>
            <a:off x="2167380" y="1201151"/>
            <a:ext cx="4844789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3200" b="1" dirty="0" smtClean="0">
                <a:solidFill>
                  <a:srgbClr val="00B050"/>
                </a:solidFill>
              </a:rPr>
              <a:t>¿Cómo lo implementamos?</a:t>
            </a:r>
            <a:endParaRPr lang="es-ES" sz="3200" b="1" dirty="0">
              <a:solidFill>
                <a:srgbClr val="00B050"/>
              </a:solidFill>
            </a:endParaRPr>
          </a:p>
        </p:txBody>
      </p:sp>
      <p:pic>
        <p:nvPicPr>
          <p:cNvPr id="9" name="8 Imagen" descr="http://t1.gstatic.com/images?q=tbn:ANd9GcQYDbXqP7hkBsD_nVvLkXZJWDJcMbvYQrTM1dZZqkrHKs_kVkEu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14414" y="3000372"/>
            <a:ext cx="1500198" cy="1285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10 Imagen" descr="http://t0.gstatic.com/images?q=tbn:ANd9GcRyv5_nmmryUp6k2OsiDH2VE-r7tartk96RnZbvDo6nHa02onBpLg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714744" y="2928934"/>
            <a:ext cx="1785950" cy="1357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11 Imagen" descr="http://www.cefe.gva.es/eva/images/evaluacion/evaluar.jpg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786446" y="5572140"/>
            <a:ext cx="785818" cy="7143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12 Imagen" descr="http://t1.gstatic.com/images?q=tbn:ANd9GcTGPlBjJ-ucLC3m0yxdOXMRIg6DnwkAhirBF1ljQWcWKFTj2H1P"/>
          <p:cNvPicPr/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786050" y="5357826"/>
            <a:ext cx="1143008" cy="12144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" name="13 Imagen" descr="http://t1.gstatic.com/images?q=tbn:ANd9GcT4kR7bkyu0dEDPpVGHd1w7W1o7ybISVp3i8GYeiAKlOWw6u68z0w"/>
          <p:cNvPicPr/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6357950" y="2857496"/>
            <a:ext cx="1857388" cy="1428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714348" y="3643314"/>
            <a:ext cx="1857388" cy="64294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Administrador</a:t>
            </a:r>
          </a:p>
          <a:p>
            <a:pPr algn="ctr"/>
            <a:r>
              <a:rPr lang="es-ES" dirty="0" smtClean="0"/>
              <a:t>(Bienestar Social)  </a:t>
            </a:r>
            <a:endParaRPr lang="es-ES" dirty="0"/>
          </a:p>
        </p:txBody>
      </p:sp>
      <p:sp>
        <p:nvSpPr>
          <p:cNvPr id="5" name="4 Rectángulo"/>
          <p:cNvSpPr/>
          <p:nvPr/>
        </p:nvSpPr>
        <p:spPr>
          <a:xfrm>
            <a:off x="3500430" y="2571744"/>
            <a:ext cx="1714512" cy="78581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Líder PAS (1 Comerciante x sector)</a:t>
            </a:r>
            <a:endParaRPr lang="es-ES" dirty="0"/>
          </a:p>
        </p:txBody>
      </p:sp>
      <p:sp>
        <p:nvSpPr>
          <p:cNvPr id="10" name="9 Elipse"/>
          <p:cNvSpPr/>
          <p:nvPr/>
        </p:nvSpPr>
        <p:spPr>
          <a:xfrm>
            <a:off x="6357950" y="2571744"/>
            <a:ext cx="2000264" cy="42862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Comerciante</a:t>
            </a:r>
            <a:endParaRPr lang="es-ES" dirty="0"/>
          </a:p>
        </p:txBody>
      </p:sp>
      <p:sp>
        <p:nvSpPr>
          <p:cNvPr id="11" name="10 Elipse"/>
          <p:cNvSpPr/>
          <p:nvPr/>
        </p:nvSpPr>
        <p:spPr>
          <a:xfrm>
            <a:off x="6429388" y="3286124"/>
            <a:ext cx="2000264" cy="42862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Comerciante</a:t>
            </a:r>
            <a:endParaRPr lang="es-ES" dirty="0"/>
          </a:p>
        </p:txBody>
      </p:sp>
      <p:sp>
        <p:nvSpPr>
          <p:cNvPr id="12" name="11 Elipse"/>
          <p:cNvSpPr/>
          <p:nvPr/>
        </p:nvSpPr>
        <p:spPr>
          <a:xfrm>
            <a:off x="6357950" y="4143380"/>
            <a:ext cx="2000264" cy="42862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Comerciante </a:t>
            </a:r>
            <a:endParaRPr lang="es-ES" dirty="0"/>
          </a:p>
        </p:txBody>
      </p:sp>
      <p:sp>
        <p:nvSpPr>
          <p:cNvPr id="16" name="15 Elipse"/>
          <p:cNvSpPr/>
          <p:nvPr/>
        </p:nvSpPr>
        <p:spPr>
          <a:xfrm>
            <a:off x="6429388" y="4857760"/>
            <a:ext cx="2000264" cy="42862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Comerciante </a:t>
            </a:r>
            <a:endParaRPr lang="es-ES" dirty="0"/>
          </a:p>
        </p:txBody>
      </p:sp>
      <p:sp>
        <p:nvSpPr>
          <p:cNvPr id="17" name="16 Elipse"/>
          <p:cNvSpPr/>
          <p:nvPr/>
        </p:nvSpPr>
        <p:spPr>
          <a:xfrm>
            <a:off x="6500826" y="5786454"/>
            <a:ext cx="2000264" cy="42862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Comerciante  </a:t>
            </a:r>
            <a:endParaRPr lang="es-ES" dirty="0"/>
          </a:p>
        </p:txBody>
      </p:sp>
      <p:sp>
        <p:nvSpPr>
          <p:cNvPr id="19" name="18 Rectángulo"/>
          <p:cNvSpPr/>
          <p:nvPr/>
        </p:nvSpPr>
        <p:spPr>
          <a:xfrm>
            <a:off x="3500430" y="3429000"/>
            <a:ext cx="1714512" cy="78581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Jefe (Diferentes áreas de Coomerca) </a:t>
            </a:r>
            <a:endParaRPr lang="es-ES" dirty="0"/>
          </a:p>
        </p:txBody>
      </p:sp>
      <p:sp>
        <p:nvSpPr>
          <p:cNvPr id="20" name="19 Rectángulo"/>
          <p:cNvSpPr/>
          <p:nvPr/>
        </p:nvSpPr>
        <p:spPr>
          <a:xfrm>
            <a:off x="3500430" y="4286256"/>
            <a:ext cx="1714512" cy="64294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Líder  </a:t>
            </a:r>
            <a:endParaRPr lang="es-ES" dirty="0"/>
          </a:p>
        </p:txBody>
      </p:sp>
      <p:sp>
        <p:nvSpPr>
          <p:cNvPr id="21" name="20 Rectángulo"/>
          <p:cNvSpPr/>
          <p:nvPr/>
        </p:nvSpPr>
        <p:spPr>
          <a:xfrm>
            <a:off x="3571868" y="5143512"/>
            <a:ext cx="1714512" cy="64294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Jefe </a:t>
            </a:r>
            <a:endParaRPr lang="es-ES" dirty="0"/>
          </a:p>
        </p:txBody>
      </p:sp>
      <p:cxnSp>
        <p:nvCxnSpPr>
          <p:cNvPr id="23" name="22 Conector recto de flecha"/>
          <p:cNvCxnSpPr/>
          <p:nvPr/>
        </p:nvCxnSpPr>
        <p:spPr>
          <a:xfrm flipV="1">
            <a:off x="2571736" y="3000372"/>
            <a:ext cx="857256" cy="64294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24 Conector recto de flecha"/>
          <p:cNvCxnSpPr/>
          <p:nvPr/>
        </p:nvCxnSpPr>
        <p:spPr>
          <a:xfrm rot="16200000" flipH="1">
            <a:off x="2536017" y="4321975"/>
            <a:ext cx="1000132" cy="92869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25 Rectángulo"/>
          <p:cNvSpPr/>
          <p:nvPr/>
        </p:nvSpPr>
        <p:spPr>
          <a:xfrm>
            <a:off x="2000232" y="1344027"/>
            <a:ext cx="5302029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3200" b="1" dirty="0" smtClean="0">
                <a:solidFill>
                  <a:srgbClr val="00B050"/>
                </a:solidFill>
              </a:rPr>
              <a:t>Esquema de Relacionamiento </a:t>
            </a:r>
            <a:endParaRPr lang="es-ES" sz="3200" b="1" dirty="0">
              <a:solidFill>
                <a:srgbClr val="00B050"/>
              </a:solidFill>
            </a:endParaRPr>
          </a:p>
        </p:txBody>
      </p:sp>
      <p:cxnSp>
        <p:nvCxnSpPr>
          <p:cNvPr id="28" name="27 Conector recto de flecha"/>
          <p:cNvCxnSpPr>
            <a:stCxn id="5" idx="3"/>
          </p:cNvCxnSpPr>
          <p:nvPr/>
        </p:nvCxnSpPr>
        <p:spPr>
          <a:xfrm flipV="1">
            <a:off x="5214942" y="2714621"/>
            <a:ext cx="1071570" cy="25003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29 Conector recto de flecha"/>
          <p:cNvCxnSpPr>
            <a:stCxn id="10" idx="2"/>
          </p:cNvCxnSpPr>
          <p:nvPr/>
        </p:nvCxnSpPr>
        <p:spPr>
          <a:xfrm rot="10800000" flipV="1">
            <a:off x="5214942" y="2786058"/>
            <a:ext cx="1143008" cy="114300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31 Conector recto de flecha"/>
          <p:cNvCxnSpPr/>
          <p:nvPr/>
        </p:nvCxnSpPr>
        <p:spPr>
          <a:xfrm flipV="1">
            <a:off x="5214942" y="3500438"/>
            <a:ext cx="1143008" cy="50006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33 Conector recto de flecha"/>
          <p:cNvCxnSpPr/>
          <p:nvPr/>
        </p:nvCxnSpPr>
        <p:spPr>
          <a:xfrm>
            <a:off x="5286380" y="3000372"/>
            <a:ext cx="1071570" cy="57150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35 Conector recto de flecha"/>
          <p:cNvCxnSpPr>
            <a:stCxn id="20" idx="3"/>
            <a:endCxn id="12" idx="2"/>
          </p:cNvCxnSpPr>
          <p:nvPr/>
        </p:nvCxnSpPr>
        <p:spPr>
          <a:xfrm flipV="1">
            <a:off x="5214942" y="4357694"/>
            <a:ext cx="1143008" cy="25003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37 Conector recto de flecha"/>
          <p:cNvCxnSpPr>
            <a:endCxn id="16" idx="2"/>
          </p:cNvCxnSpPr>
          <p:nvPr/>
        </p:nvCxnSpPr>
        <p:spPr>
          <a:xfrm>
            <a:off x="5072066" y="4643446"/>
            <a:ext cx="1357322" cy="42862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40 Conector recto de flecha"/>
          <p:cNvCxnSpPr>
            <a:stCxn id="21" idx="3"/>
            <a:endCxn id="16" idx="2"/>
          </p:cNvCxnSpPr>
          <p:nvPr/>
        </p:nvCxnSpPr>
        <p:spPr>
          <a:xfrm flipV="1">
            <a:off x="5286380" y="5072074"/>
            <a:ext cx="1143008" cy="39290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42 Conector recto de flecha"/>
          <p:cNvCxnSpPr>
            <a:stCxn id="21" idx="3"/>
            <a:endCxn id="17" idx="2"/>
          </p:cNvCxnSpPr>
          <p:nvPr/>
        </p:nvCxnSpPr>
        <p:spPr>
          <a:xfrm>
            <a:off x="5286380" y="5464983"/>
            <a:ext cx="1214446" cy="53578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44 Conector recto de flecha"/>
          <p:cNvCxnSpPr/>
          <p:nvPr/>
        </p:nvCxnSpPr>
        <p:spPr>
          <a:xfrm>
            <a:off x="5143504" y="4714884"/>
            <a:ext cx="1500198" cy="114300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46 Conector recto de flecha"/>
          <p:cNvCxnSpPr>
            <a:stCxn id="21" idx="3"/>
          </p:cNvCxnSpPr>
          <p:nvPr/>
        </p:nvCxnSpPr>
        <p:spPr>
          <a:xfrm flipV="1">
            <a:off x="5286380" y="4429132"/>
            <a:ext cx="1214446" cy="103585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 idx="4294967295"/>
          </p:nvPr>
        </p:nvSpPr>
        <p:spPr>
          <a:xfrm>
            <a:off x="2500298" y="2214554"/>
            <a:ext cx="5786478" cy="4011618"/>
          </a:xfrm>
          <a:prstGeom prst="rect">
            <a:avLst/>
          </a:prstGeom>
        </p:spPr>
        <p:txBody>
          <a:bodyPr>
            <a:noAutofit/>
          </a:bodyPr>
          <a:lstStyle/>
          <a:p>
            <a:pPr algn="l"/>
            <a:r>
              <a:rPr lang="es-ES" sz="2000" dirty="0" smtClean="0">
                <a:cs typeface="Arial" pitchFamily="34" charset="0"/>
              </a:rPr>
              <a:t>•Es una metodología fácil de implementar</a:t>
            </a:r>
            <a:br>
              <a:rPr lang="es-ES" sz="2000" dirty="0" smtClean="0">
                <a:cs typeface="Arial" pitchFamily="34" charset="0"/>
              </a:rPr>
            </a:br>
            <a:r>
              <a:rPr lang="es-ES" sz="2000" dirty="0" smtClean="0">
                <a:cs typeface="Arial" pitchFamily="34" charset="0"/>
              </a:rPr>
              <a:t>•Toda la Comunidad Plaza aportando a la eficiencia en </a:t>
            </a:r>
            <a:br>
              <a:rPr lang="es-ES" sz="2000" dirty="0" smtClean="0">
                <a:cs typeface="Arial" pitchFamily="34" charset="0"/>
              </a:rPr>
            </a:br>
            <a:r>
              <a:rPr lang="es-ES" sz="2000" dirty="0" smtClean="0">
                <a:cs typeface="Arial" pitchFamily="34" charset="0"/>
              </a:rPr>
              <a:t>   procesos de actividades diarias</a:t>
            </a:r>
            <a:br>
              <a:rPr lang="es-ES" sz="2000" dirty="0" smtClean="0">
                <a:cs typeface="Arial" pitchFamily="34" charset="0"/>
              </a:rPr>
            </a:br>
            <a:r>
              <a:rPr lang="es-ES" sz="2000" dirty="0" smtClean="0">
                <a:cs typeface="Arial" pitchFamily="34" charset="0"/>
              </a:rPr>
              <a:t>•Ambiente de Trabajo Sano </a:t>
            </a:r>
            <a:br>
              <a:rPr lang="es-ES" sz="2000" dirty="0" smtClean="0">
                <a:cs typeface="Arial" pitchFamily="34" charset="0"/>
              </a:rPr>
            </a:br>
            <a:r>
              <a:rPr lang="es-ES" sz="2000" dirty="0" smtClean="0">
                <a:cs typeface="Arial" pitchFamily="34" charset="0"/>
              </a:rPr>
              <a:t>•Aumento de Ingresos y clientes satisfechos</a:t>
            </a:r>
            <a:br>
              <a:rPr lang="es-ES" sz="2000" dirty="0" smtClean="0">
                <a:cs typeface="Arial" pitchFamily="34" charset="0"/>
              </a:rPr>
            </a:br>
            <a:r>
              <a:rPr lang="es-ES" sz="2000" dirty="0" smtClean="0">
                <a:cs typeface="Arial" pitchFamily="34" charset="0"/>
              </a:rPr>
              <a:t>•Manejo Adecuado de Residuos  (contribuye al </a:t>
            </a:r>
            <a:br>
              <a:rPr lang="es-ES" sz="2000" dirty="0" smtClean="0">
                <a:cs typeface="Arial" pitchFamily="34" charset="0"/>
              </a:rPr>
            </a:br>
            <a:r>
              <a:rPr lang="es-ES" sz="2000" dirty="0" smtClean="0">
                <a:cs typeface="Arial" pitchFamily="34" charset="0"/>
              </a:rPr>
              <a:t>   mejoramiento del medio ambiente) </a:t>
            </a:r>
            <a:br>
              <a:rPr lang="es-ES" sz="2000" dirty="0" smtClean="0">
                <a:cs typeface="Arial" pitchFamily="34" charset="0"/>
              </a:rPr>
            </a:br>
            <a:r>
              <a:rPr lang="es-ES" sz="2000" dirty="0" smtClean="0">
                <a:cs typeface="Arial" pitchFamily="34" charset="0"/>
              </a:rPr>
              <a:t>•Apoyo al mantenimiento y buen uso de las </a:t>
            </a:r>
            <a:br>
              <a:rPr lang="es-ES" sz="2000" dirty="0" smtClean="0">
                <a:cs typeface="Arial" pitchFamily="34" charset="0"/>
              </a:rPr>
            </a:br>
            <a:r>
              <a:rPr lang="es-ES" sz="2000" dirty="0" smtClean="0">
                <a:cs typeface="Arial" pitchFamily="34" charset="0"/>
              </a:rPr>
              <a:t>   instalaciones de la Plaza</a:t>
            </a:r>
            <a:br>
              <a:rPr lang="es-ES" sz="2000" dirty="0" smtClean="0">
                <a:cs typeface="Arial" pitchFamily="34" charset="0"/>
              </a:rPr>
            </a:br>
            <a:r>
              <a:rPr lang="es-ES" sz="2000" dirty="0" smtClean="0">
                <a:cs typeface="Arial" pitchFamily="34" charset="0"/>
              </a:rPr>
              <a:t>•Tener el reconocimiento como una de las mejores </a:t>
            </a:r>
            <a:br>
              <a:rPr lang="es-ES" sz="2000" dirty="0" smtClean="0">
                <a:cs typeface="Arial" pitchFamily="34" charset="0"/>
              </a:rPr>
            </a:br>
            <a:r>
              <a:rPr lang="es-ES" sz="2000" dirty="0" smtClean="0">
                <a:cs typeface="Arial" pitchFamily="34" charset="0"/>
              </a:rPr>
              <a:t>   Plazas</a:t>
            </a:r>
            <a:br>
              <a:rPr lang="es-ES" sz="2000" dirty="0" smtClean="0">
                <a:cs typeface="Arial" pitchFamily="34" charset="0"/>
              </a:rPr>
            </a:br>
            <a:r>
              <a:rPr lang="es-ES" sz="2000" dirty="0" smtClean="0"/>
              <a:t/>
            </a:r>
            <a:br>
              <a:rPr lang="es-ES" sz="2000" dirty="0" smtClean="0"/>
            </a:br>
            <a:r>
              <a:rPr lang="es-ES" sz="2000" dirty="0" smtClean="0"/>
              <a:t/>
            </a:r>
            <a:br>
              <a:rPr lang="es-ES" sz="2000" dirty="0" smtClean="0"/>
            </a:br>
            <a:r>
              <a:rPr lang="es-ES" sz="2000" dirty="0" smtClean="0"/>
              <a:t/>
            </a:r>
            <a:br>
              <a:rPr lang="es-ES" sz="2000" dirty="0" smtClean="0"/>
            </a:br>
            <a:r>
              <a:rPr lang="es-ES" sz="2000" dirty="0" smtClean="0"/>
              <a:t/>
            </a:r>
            <a:br>
              <a:rPr lang="es-ES" sz="2000" dirty="0" smtClean="0"/>
            </a:br>
            <a:r>
              <a:rPr lang="es-ES" sz="2000" dirty="0" smtClean="0"/>
              <a:t/>
            </a:r>
            <a:br>
              <a:rPr lang="es-ES" sz="2000" dirty="0" smtClean="0"/>
            </a:br>
            <a:r>
              <a:rPr lang="es-ES" sz="2000" dirty="0"/>
              <a:t/>
            </a:r>
            <a:br>
              <a:rPr lang="es-ES" sz="2000" dirty="0"/>
            </a:br>
            <a:r>
              <a:rPr lang="es-ES" sz="2000" dirty="0" smtClean="0"/>
              <a:t/>
            </a:r>
            <a:br>
              <a:rPr lang="es-ES" sz="2000" dirty="0" smtClean="0"/>
            </a:br>
            <a:r>
              <a:rPr lang="es-ES" sz="2000" dirty="0"/>
              <a:t/>
            </a:r>
            <a:br>
              <a:rPr lang="es-ES" sz="2000" dirty="0"/>
            </a:br>
            <a:r>
              <a:rPr lang="es-ES" sz="2000" dirty="0" smtClean="0"/>
              <a:t/>
            </a:r>
            <a:br>
              <a:rPr lang="es-ES" sz="2000" dirty="0" smtClean="0"/>
            </a:br>
            <a:r>
              <a:rPr lang="es-ES" sz="2000" dirty="0"/>
              <a:t/>
            </a:r>
            <a:br>
              <a:rPr lang="es-ES" sz="2000" dirty="0"/>
            </a:br>
            <a:endParaRPr lang="es-ES" sz="2000" dirty="0"/>
          </a:p>
        </p:txBody>
      </p:sp>
      <p:pic>
        <p:nvPicPr>
          <p:cNvPr id="4" name="3 Imagen" descr="http://www.superaciontotal.com/wp-content/uploads/2011/12/man-with-check-sign-01-150x150.png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85720" y="2357430"/>
            <a:ext cx="2500298" cy="32147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4 Rectángulo"/>
          <p:cNvSpPr/>
          <p:nvPr/>
        </p:nvSpPr>
        <p:spPr>
          <a:xfrm>
            <a:off x="2000232" y="1344027"/>
            <a:ext cx="4275145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3200" b="1" dirty="0" smtClean="0">
                <a:solidFill>
                  <a:srgbClr val="00B050"/>
                </a:solidFill>
              </a:rPr>
              <a:t>Beneficios Filosofía PAS</a:t>
            </a:r>
            <a:endParaRPr lang="es-ES" sz="3200" b="1" dirty="0">
              <a:solidFill>
                <a:srgbClr val="00B05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1215</TotalTime>
  <Words>243</Words>
  <Application>Microsoft Office PowerPoint</Application>
  <PresentationFormat>Presentación en pantalla (4:3)</PresentationFormat>
  <Paragraphs>86</Paragraphs>
  <Slides>8</Slides>
  <Notes>4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9" baseType="lpstr"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•Es una metodología fácil de implementar •Toda la Comunidad Plaza aportando a la eficiencia en     procesos de actividades diarias •Ambiente de Trabajo Sano  •Aumento de Ingresos y clientes satisfechos •Manejo Adecuado de Residuos  (contribuye al     mejoramiento del medio ambiente)  •Apoyo al mantenimiento y buen uso de las     instalaciones de la Plaza •Tener el reconocimiento como una de las mejores     Plazas           </vt:lpstr>
    </vt:vector>
  </TitlesOfParts>
  <Company>BTARSOCIAL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COOMERCA</dc:creator>
  <cp:lastModifiedBy>Mercadeo</cp:lastModifiedBy>
  <cp:revision>125</cp:revision>
  <dcterms:created xsi:type="dcterms:W3CDTF">2012-10-16T13:37:57Z</dcterms:created>
  <dcterms:modified xsi:type="dcterms:W3CDTF">2012-11-19T16:30:59Z</dcterms:modified>
</cp:coreProperties>
</file>